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handoutMasterIdLst>
    <p:handoutMasterId r:id="rId9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800000"/>
    <a:srgbClr val="008000"/>
    <a:srgbClr val="E2CC26"/>
    <a:srgbClr val="E9EE1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365CF2-4559-4C4C-A824-064585CA9006}" type="datetimeFigureOut">
              <a:rPr lang="ru-RU" smtClean="0"/>
              <a:pPr/>
              <a:t>06.11.2018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F00930-39CC-4701-A9AD-BB9149DC461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06.11.2018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06.11.2018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CC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06.11.2018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>
    <p:wipe dir="r"/>
  </p:transition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6.jpeg"/><Relationship Id="rId2" Type="http://schemas.openxmlformats.org/officeDocument/2006/relationships/hyperlink" Target="http://www.simonovi-bgshop.com/tsetska/catalog/images/traffic_kilim_855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hild.saleone.ru/images/gallary/2501.jpg" TargetMode="Externa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98072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Comic Sans MS" pitchFamily="66" charset="0"/>
              </a:rPr>
              <a:t>Для чего нам светофор</a:t>
            </a:r>
            <a:endParaRPr lang="ru-RU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59632" y="2420888"/>
            <a:ext cx="6840760" cy="2952328"/>
          </a:xfrm>
        </p:spPr>
        <p:txBody>
          <a:bodyPr>
            <a:normAutofit fontScale="92500" lnSpcReduction="20000"/>
          </a:bodyPr>
          <a:lstStyle/>
          <a:p>
            <a:endParaRPr lang="ru-RU" b="1" dirty="0" smtClean="0">
              <a:solidFill>
                <a:srgbClr val="00B050"/>
              </a:solidFill>
              <a:latin typeface="Comic Sans MS" pitchFamily="66" charset="0"/>
            </a:endParaRPr>
          </a:p>
          <a:p>
            <a:pPr algn="ctr"/>
            <a:r>
              <a:rPr lang="ru-RU" b="1" dirty="0" smtClean="0">
                <a:solidFill>
                  <a:srgbClr val="00B050"/>
                </a:solidFill>
                <a:latin typeface="Comic Sans MS" pitchFamily="66" charset="0"/>
              </a:rPr>
              <a:t>                   Презентация </a:t>
            </a:r>
          </a:p>
          <a:p>
            <a:r>
              <a:rPr lang="ru-RU" b="1" dirty="0" smtClean="0">
                <a:solidFill>
                  <a:srgbClr val="00B050"/>
                </a:solidFill>
                <a:latin typeface="Comic Sans MS" pitchFamily="66" charset="0"/>
              </a:rPr>
              <a:t>консультации для педагогов ДОУ</a:t>
            </a:r>
          </a:p>
          <a:p>
            <a:r>
              <a:rPr lang="ru-RU" b="1" dirty="0" smtClean="0">
                <a:solidFill>
                  <a:srgbClr val="00B050"/>
                </a:solidFill>
                <a:latin typeface="Comic Sans MS" pitchFamily="66" charset="0"/>
              </a:rPr>
              <a:t> по ознакомлению старших дошкольников</a:t>
            </a:r>
          </a:p>
          <a:p>
            <a:r>
              <a:rPr lang="ru-RU" b="1" dirty="0" smtClean="0">
                <a:solidFill>
                  <a:srgbClr val="00B050"/>
                </a:solidFill>
                <a:latin typeface="Comic Sans MS" pitchFamily="66" charset="0"/>
              </a:rPr>
              <a:t>с правилами дорожного движения </a:t>
            </a:r>
          </a:p>
          <a:p>
            <a:r>
              <a:rPr lang="ru-RU" b="1" dirty="0" smtClean="0">
                <a:solidFill>
                  <a:srgbClr val="00B050"/>
                </a:solidFill>
                <a:latin typeface="Comic Sans MS" pitchFamily="66" charset="0"/>
              </a:rPr>
              <a:t> </a:t>
            </a:r>
          </a:p>
          <a:p>
            <a:endParaRPr lang="ru-RU" b="1" dirty="0" smtClean="0">
              <a:solidFill>
                <a:srgbClr val="00B050"/>
              </a:solidFill>
              <a:latin typeface="Comic Sans MS" pitchFamily="66" charset="0"/>
            </a:endParaRPr>
          </a:p>
          <a:p>
            <a:r>
              <a:rPr lang="ru-RU" b="1" dirty="0" smtClean="0">
                <a:solidFill>
                  <a:srgbClr val="00B050"/>
                </a:solidFill>
                <a:latin typeface="Comic Sans MS" pitchFamily="66" charset="0"/>
              </a:rPr>
              <a:t>Составила: </a:t>
            </a:r>
            <a:r>
              <a:rPr lang="ru-RU" b="1" dirty="0" err="1" smtClean="0">
                <a:solidFill>
                  <a:srgbClr val="00B050"/>
                </a:solidFill>
                <a:latin typeface="Comic Sans MS" pitchFamily="66" charset="0"/>
              </a:rPr>
              <a:t>Чеклецова</a:t>
            </a:r>
            <a:r>
              <a:rPr lang="ru-RU" b="1" dirty="0" smtClean="0">
                <a:solidFill>
                  <a:srgbClr val="00B050"/>
                </a:solidFill>
                <a:latin typeface="Comic Sans MS" pitchFamily="66" charset="0"/>
              </a:rPr>
              <a:t> Т.В</a:t>
            </a:r>
            <a:r>
              <a:rPr lang="ru-RU" b="1" dirty="0" smtClean="0">
                <a:solidFill>
                  <a:srgbClr val="00B050"/>
                </a:solidFill>
                <a:latin typeface="Comic Sans MS" pitchFamily="66" charset="0"/>
              </a:rPr>
              <a:t>.,</a:t>
            </a:r>
            <a:endParaRPr lang="ru-RU" b="1" dirty="0" smtClean="0">
              <a:solidFill>
                <a:srgbClr val="00B050"/>
              </a:solidFill>
              <a:latin typeface="Comic Sans MS" pitchFamily="66" charset="0"/>
            </a:endParaRPr>
          </a:p>
          <a:p>
            <a:r>
              <a:rPr lang="ru-RU" b="1" dirty="0" smtClean="0">
                <a:solidFill>
                  <a:srgbClr val="00B050"/>
                </a:solidFill>
                <a:latin typeface="Comic Sans MS" pitchFamily="66" charset="0"/>
              </a:rPr>
              <a:t>Воспитатель 1КК, МАДОУ </a:t>
            </a:r>
            <a:r>
              <a:rPr lang="ru-RU" b="1" dirty="0" smtClean="0">
                <a:solidFill>
                  <a:srgbClr val="00B050"/>
                </a:solidFill>
                <a:latin typeface="Comic Sans MS" pitchFamily="66" charset="0"/>
              </a:rPr>
              <a:t>№ </a:t>
            </a:r>
            <a:r>
              <a:rPr lang="ru-RU" b="1" dirty="0" smtClean="0">
                <a:solidFill>
                  <a:srgbClr val="00B050"/>
                </a:solidFill>
                <a:latin typeface="Comic Sans MS" pitchFamily="66" charset="0"/>
              </a:rPr>
              <a:t>26,</a:t>
            </a:r>
            <a:endParaRPr lang="ru-RU" b="1" dirty="0" smtClean="0">
              <a:solidFill>
                <a:srgbClr val="00B050"/>
              </a:solidFill>
              <a:latin typeface="Comic Sans MS" pitchFamily="66" charset="0"/>
            </a:endParaRPr>
          </a:p>
          <a:p>
            <a:r>
              <a:rPr lang="ru-RU" b="1" dirty="0" smtClean="0">
                <a:solidFill>
                  <a:srgbClr val="00B050"/>
                </a:solidFill>
                <a:latin typeface="Comic Sans MS" pitchFamily="66" charset="0"/>
              </a:rPr>
              <a:t>Г. </a:t>
            </a:r>
            <a:r>
              <a:rPr lang="ru-RU" b="1" dirty="0" err="1" smtClean="0">
                <a:solidFill>
                  <a:srgbClr val="00B050"/>
                </a:solidFill>
                <a:latin typeface="Comic Sans MS" pitchFamily="66" charset="0"/>
              </a:rPr>
              <a:t>Ивделя</a:t>
            </a:r>
            <a:r>
              <a:rPr lang="ru-RU" b="1" dirty="0" smtClean="0">
                <a:solidFill>
                  <a:srgbClr val="00B050"/>
                </a:solidFill>
                <a:latin typeface="Comic Sans MS" pitchFamily="66" charset="0"/>
              </a:rPr>
              <a:t> </a:t>
            </a:r>
            <a:endParaRPr lang="ru-RU" b="1" dirty="0" smtClean="0">
              <a:solidFill>
                <a:srgbClr val="00B050"/>
              </a:solidFill>
              <a:latin typeface="Comic Sans MS" pitchFamily="66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771800" y="548680"/>
            <a:ext cx="479650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B050"/>
                </a:solidFill>
                <a:latin typeface="Comic Sans MS" pitchFamily="66" charset="0"/>
              </a:rPr>
              <a:t>Вспомним нашу проезжую часть:</a:t>
            </a:r>
          </a:p>
          <a:p>
            <a:r>
              <a:rPr lang="ru-RU" b="1" dirty="0" smtClean="0">
                <a:solidFill>
                  <a:srgbClr val="00B050"/>
                </a:solidFill>
                <a:latin typeface="Comic Sans MS" pitchFamily="66" charset="0"/>
              </a:rPr>
              <a:t>автобус, троллейбус, трамвай и такси…</a:t>
            </a:r>
          </a:p>
          <a:p>
            <a:r>
              <a:rPr lang="ru-RU" b="1" dirty="0" smtClean="0">
                <a:solidFill>
                  <a:srgbClr val="00B050"/>
                </a:solidFill>
                <a:latin typeface="Comic Sans MS" pitchFamily="66" charset="0"/>
              </a:rPr>
              <a:t>Вся мостовая спешит, колесит!</a:t>
            </a:r>
          </a:p>
          <a:p>
            <a:r>
              <a:rPr lang="ru-RU" b="1" dirty="0" smtClean="0">
                <a:solidFill>
                  <a:srgbClr val="00B050"/>
                </a:solidFill>
                <a:latin typeface="Comic Sans MS" pitchFamily="66" charset="0"/>
              </a:rPr>
              <a:t>…Сойти с тротуара нам страшно!</a:t>
            </a:r>
            <a:endParaRPr lang="ru-RU" b="1" dirty="0">
              <a:solidFill>
                <a:srgbClr val="00B050"/>
              </a:solidFill>
              <a:latin typeface="Comic Sans MS" pitchFamily="66" charset="0"/>
            </a:endParaRPr>
          </a:p>
        </p:txBody>
      </p:sp>
      <p:pic>
        <p:nvPicPr>
          <p:cNvPr id="1026" name="Picture 2" descr="F:\DCIM\101MSDCF\DSC08571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231107"/>
              </a:clrFrom>
              <a:clrTo>
                <a:srgbClr val="23110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15616" y="1844824"/>
            <a:ext cx="2376264" cy="141447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F:\DCIM\101MSDCF\DSC08572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301003"/>
              </a:clrFrom>
              <a:clrTo>
                <a:srgbClr val="301003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60232" y="1988840"/>
            <a:ext cx="1944216" cy="12961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F:\DCIM\101MSDCF\DSC0857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3645024"/>
            <a:ext cx="2232248" cy="148816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4" descr="F:\DCIM\101MSDCF\DSC0857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99792" y="3573016"/>
            <a:ext cx="2340260" cy="156017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3" descr="F:\DCIM\101MSDCF\DSC08572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301003"/>
              </a:clrFrom>
              <a:clrTo>
                <a:srgbClr val="301003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95936" y="1844824"/>
            <a:ext cx="2088232" cy="139215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179512" y="5229200"/>
            <a:ext cx="78488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u="sng" dirty="0" smtClean="0">
                <a:solidFill>
                  <a:srgbClr val="006600"/>
                </a:solidFill>
                <a:latin typeface="Comic Sans MS" pitchFamily="66" charset="0"/>
              </a:rPr>
              <a:t>Предварительная работа:</a:t>
            </a:r>
          </a:p>
          <a:p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Знакомство с различными видами транспорта, его классификация.</a:t>
            </a:r>
          </a:p>
          <a:p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Конструирование из бумаги автобуса, троллейбуса.</a:t>
            </a:r>
            <a:endParaRPr lang="ru-RU" dirty="0">
              <a:solidFill>
                <a:srgbClr val="0066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188640"/>
            <a:ext cx="514435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  <a:latin typeface="Comic Sans MS" pitchFamily="66" charset="0"/>
              </a:rPr>
              <a:t>Так как же, скажите, проспект перейти?</a:t>
            </a:r>
          </a:p>
          <a:p>
            <a:r>
              <a:rPr lang="ru-RU" sz="2000" dirty="0" smtClean="0">
                <a:solidFill>
                  <a:schemeClr val="bg1"/>
                </a:solidFill>
                <a:latin typeface="Comic Sans MS" pitchFamily="66" charset="0"/>
              </a:rPr>
              <a:t>А, может быть, очередь тут завести?</a:t>
            </a:r>
          </a:p>
          <a:p>
            <a:r>
              <a:rPr lang="ru-RU" sz="2000" dirty="0" smtClean="0">
                <a:solidFill>
                  <a:schemeClr val="bg1"/>
                </a:solidFill>
                <a:latin typeface="Comic Sans MS" pitchFamily="66" charset="0"/>
              </a:rPr>
              <a:t>А может, кому–</a:t>
            </a:r>
            <a:r>
              <a:rPr lang="ru-RU" sz="2000" smtClean="0">
                <a:solidFill>
                  <a:schemeClr val="bg1"/>
                </a:solidFill>
                <a:latin typeface="Comic Sans MS" pitchFamily="66" charset="0"/>
              </a:rPr>
              <a:t>небудь</a:t>
            </a:r>
            <a:r>
              <a:rPr lang="ru-RU" sz="2000" dirty="0" smtClean="0">
                <a:solidFill>
                  <a:schemeClr val="bg1"/>
                </a:solidFill>
                <a:latin typeface="Comic Sans MS" pitchFamily="66" charset="0"/>
              </a:rPr>
              <a:t> нам поручить</a:t>
            </a:r>
          </a:p>
          <a:p>
            <a:r>
              <a:rPr lang="ru-RU" sz="2000" dirty="0" smtClean="0">
                <a:solidFill>
                  <a:schemeClr val="bg1"/>
                </a:solidFill>
                <a:latin typeface="Comic Sans MS" pitchFamily="66" charset="0"/>
              </a:rPr>
              <a:t>За ней справедливо и строго следить?</a:t>
            </a:r>
            <a:endParaRPr lang="ru-RU" sz="20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95936" y="1484784"/>
            <a:ext cx="5040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Comic Sans MS" pitchFamily="66" charset="0"/>
              </a:rPr>
              <a:t>Кому же поручим мы этот дозор?</a:t>
            </a:r>
          </a:p>
          <a:p>
            <a:r>
              <a:rPr lang="ru-RU" dirty="0" smtClean="0">
                <a:solidFill>
                  <a:schemeClr val="bg1"/>
                </a:solidFill>
                <a:latin typeface="Comic Sans MS" pitchFamily="66" charset="0"/>
              </a:rPr>
              <a:t>Вот тут – то на помощь пришел </a:t>
            </a:r>
            <a:r>
              <a:rPr lang="ru-RU" b="1" dirty="0" smtClean="0">
                <a:solidFill>
                  <a:schemeClr val="bg1"/>
                </a:solidFill>
                <a:latin typeface="Comic Sans MS" pitchFamily="66" charset="0"/>
              </a:rPr>
              <a:t>светофор</a:t>
            </a:r>
            <a:r>
              <a:rPr lang="ru-RU" dirty="0" smtClean="0">
                <a:solidFill>
                  <a:schemeClr val="bg1"/>
                </a:solidFill>
                <a:latin typeface="Comic Sans MS" pitchFamily="66" charset="0"/>
              </a:rPr>
              <a:t>!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1027" name="Picture 3" descr="L:\DSC085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432555" y="2528899"/>
            <a:ext cx="4968549" cy="3312367"/>
          </a:xfrm>
          <a:prstGeom prst="rect">
            <a:avLst/>
          </a:prstGeom>
          <a:noFill/>
        </p:spPr>
      </p:pic>
      <p:sp>
        <p:nvSpPr>
          <p:cNvPr id="6" name="Овал 5"/>
          <p:cNvSpPr/>
          <p:nvPr/>
        </p:nvSpPr>
        <p:spPr>
          <a:xfrm>
            <a:off x="3995936" y="3140968"/>
            <a:ext cx="914400" cy="914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3995936" y="4365104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3995936" y="5661248"/>
            <a:ext cx="914400" cy="9144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779912" y="2276872"/>
            <a:ext cx="5040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Comic Sans MS" pitchFamily="66" charset="0"/>
              </a:rPr>
              <a:t>И стал он следить за дорогой в три глаза,</a:t>
            </a:r>
          </a:p>
          <a:p>
            <a:r>
              <a:rPr lang="ru-RU" dirty="0" smtClean="0">
                <a:solidFill>
                  <a:schemeClr val="bg1"/>
                </a:solidFill>
                <a:latin typeface="Comic Sans MS" pitchFamily="66" charset="0"/>
              </a:rPr>
              <a:t>И стал отдавать он такие приказы:</a:t>
            </a:r>
            <a:endParaRPr lang="ru-RU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652120" y="3212976"/>
            <a:ext cx="19383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Красный глаз – </a:t>
            </a:r>
          </a:p>
          <a:p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стоять приказ.</a:t>
            </a:r>
            <a:endParaRPr lang="ru-RU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48064" y="4293096"/>
            <a:ext cx="35108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Желтый глаз мигнет народу –</a:t>
            </a:r>
          </a:p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Приготовьтесь к  переходу!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148064" y="5229200"/>
            <a:ext cx="36004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А зеленый загорится– путь свободен</a:t>
            </a:r>
          </a:p>
          <a:p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Сам решай:</a:t>
            </a:r>
          </a:p>
          <a:p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Можешь смело торопиться,</a:t>
            </a:r>
          </a:p>
          <a:p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Можешь топать не спеша.</a:t>
            </a:r>
          </a:p>
          <a:p>
            <a:endParaRPr lang="ru-RU" dirty="0">
              <a:solidFill>
                <a:srgbClr val="006600"/>
              </a:solidFill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  <p:bldP spid="7" grpId="0" animBg="1"/>
      <p:bldP spid="8" grpId="0" animBg="1"/>
      <p:bldP spid="10" grpId="0"/>
      <p:bldP spid="1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:\DSC085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684583" y="1268761"/>
            <a:ext cx="6480720" cy="432048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788024" y="548680"/>
            <a:ext cx="4341253" cy="53553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Читаем художественную литературу</a:t>
            </a:r>
          </a:p>
          <a:p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для детей на закрепление знаний о</a:t>
            </a:r>
          </a:p>
          <a:p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сигналах светофора</a:t>
            </a:r>
            <a:r>
              <a:rPr lang="en-US" dirty="0" smtClean="0">
                <a:solidFill>
                  <a:srgbClr val="006600"/>
                </a:solidFill>
                <a:latin typeface="Comic Sans MS" pitchFamily="66" charset="0"/>
              </a:rPr>
              <a:t> (</a:t>
            </a:r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на выбор</a:t>
            </a:r>
          </a:p>
          <a:p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 воспитателя):</a:t>
            </a:r>
          </a:p>
          <a:p>
            <a:endParaRPr lang="ru-RU" dirty="0" smtClean="0">
              <a:solidFill>
                <a:srgbClr val="006600"/>
              </a:solidFill>
              <a:latin typeface="Comic Sans MS" pitchFamily="66" charset="0"/>
            </a:endParaRPr>
          </a:p>
          <a:p>
            <a:r>
              <a:rPr lang="ru-RU" dirty="0" err="1" smtClean="0">
                <a:solidFill>
                  <a:srgbClr val="006600"/>
                </a:solidFill>
                <a:latin typeface="Comic Sans MS" pitchFamily="66" charset="0"/>
              </a:rPr>
              <a:t>С.Булацкий</a:t>
            </a:r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  </a:t>
            </a:r>
            <a:r>
              <a:rPr lang="en-US" dirty="0" smtClean="0">
                <a:solidFill>
                  <a:srgbClr val="006600"/>
                </a:solidFill>
                <a:latin typeface="Comic Sans MS" pitchFamily="66" charset="0"/>
              </a:rPr>
              <a:t>“</a:t>
            </a:r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Мой светофор</a:t>
            </a:r>
            <a:r>
              <a:rPr lang="en-US" dirty="0" smtClean="0">
                <a:solidFill>
                  <a:srgbClr val="006600"/>
                </a:solidFill>
                <a:latin typeface="Comic Sans MS" pitchFamily="66" charset="0"/>
              </a:rPr>
              <a:t>”</a:t>
            </a:r>
          </a:p>
          <a:p>
            <a:endParaRPr lang="ru-RU" dirty="0" smtClean="0">
              <a:solidFill>
                <a:srgbClr val="006600"/>
              </a:solidFill>
              <a:latin typeface="Comic Sans MS" pitchFamily="66" charset="0"/>
            </a:endParaRPr>
          </a:p>
          <a:p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В.Лиходед  </a:t>
            </a:r>
            <a:r>
              <a:rPr lang="en-US" dirty="0" smtClean="0">
                <a:solidFill>
                  <a:srgbClr val="006600"/>
                </a:solidFill>
                <a:latin typeface="Comic Sans MS" pitchFamily="66" charset="0"/>
              </a:rPr>
              <a:t>“</a:t>
            </a:r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Уроки светофора</a:t>
            </a:r>
            <a:r>
              <a:rPr lang="en-US" dirty="0" smtClean="0">
                <a:solidFill>
                  <a:srgbClr val="006600"/>
                </a:solidFill>
                <a:latin typeface="Comic Sans MS" pitchFamily="66" charset="0"/>
              </a:rPr>
              <a:t>”</a:t>
            </a:r>
          </a:p>
          <a:p>
            <a:endParaRPr lang="ru-RU" dirty="0" smtClean="0">
              <a:solidFill>
                <a:srgbClr val="006600"/>
              </a:solidFill>
              <a:latin typeface="Comic Sans MS" pitchFamily="66" charset="0"/>
            </a:endParaRPr>
          </a:p>
          <a:p>
            <a:r>
              <a:rPr lang="ru-RU" dirty="0" err="1" smtClean="0">
                <a:solidFill>
                  <a:srgbClr val="006600"/>
                </a:solidFill>
                <a:latin typeface="Comic Sans MS" pitchFamily="66" charset="0"/>
              </a:rPr>
              <a:t>О.Тарутин</a:t>
            </a:r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  </a:t>
            </a:r>
            <a:r>
              <a:rPr lang="en-US" dirty="0" smtClean="0">
                <a:solidFill>
                  <a:srgbClr val="006600"/>
                </a:solidFill>
                <a:latin typeface="Comic Sans MS" pitchFamily="66" charset="0"/>
              </a:rPr>
              <a:t> “</a:t>
            </a:r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Для чего нам светофор</a:t>
            </a:r>
            <a:r>
              <a:rPr lang="en-US" dirty="0" smtClean="0">
                <a:solidFill>
                  <a:srgbClr val="006600"/>
                </a:solidFill>
                <a:latin typeface="Comic Sans MS" pitchFamily="66" charset="0"/>
              </a:rPr>
              <a:t>”</a:t>
            </a:r>
            <a:endParaRPr lang="ru-RU" dirty="0" smtClean="0">
              <a:solidFill>
                <a:srgbClr val="006600"/>
              </a:solidFill>
              <a:latin typeface="Comic Sans MS" pitchFamily="66" charset="0"/>
            </a:endParaRPr>
          </a:p>
          <a:p>
            <a:endParaRPr lang="ru-RU" dirty="0" smtClean="0">
              <a:solidFill>
                <a:srgbClr val="006600"/>
              </a:solidFill>
              <a:latin typeface="Comic Sans MS" pitchFamily="66" charset="0"/>
            </a:endParaRPr>
          </a:p>
          <a:p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М.Дружинина </a:t>
            </a:r>
            <a:r>
              <a:rPr lang="en-US" dirty="0" smtClean="0">
                <a:solidFill>
                  <a:srgbClr val="006600"/>
                </a:solidFill>
                <a:latin typeface="Comic Sans MS" pitchFamily="66" charset="0"/>
              </a:rPr>
              <a:t>“</a:t>
            </a:r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Наш друг светофор</a:t>
            </a:r>
            <a:r>
              <a:rPr lang="en-US" dirty="0" smtClean="0">
                <a:solidFill>
                  <a:srgbClr val="006600"/>
                </a:solidFill>
                <a:latin typeface="Comic Sans MS" pitchFamily="66" charset="0"/>
              </a:rPr>
              <a:t>”</a:t>
            </a:r>
          </a:p>
          <a:p>
            <a:endParaRPr lang="ru-RU" dirty="0" smtClean="0">
              <a:solidFill>
                <a:srgbClr val="006600"/>
              </a:solidFill>
              <a:latin typeface="Comic Sans MS" pitchFamily="66" charset="0"/>
            </a:endParaRPr>
          </a:p>
          <a:p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Н.Обухова </a:t>
            </a:r>
            <a:r>
              <a:rPr lang="en-US" dirty="0" smtClean="0">
                <a:solidFill>
                  <a:srgbClr val="006600"/>
                </a:solidFill>
                <a:latin typeface="Comic Sans MS" pitchFamily="66" charset="0"/>
              </a:rPr>
              <a:t>“</a:t>
            </a:r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На улице</a:t>
            </a:r>
            <a:r>
              <a:rPr lang="en-US" dirty="0" smtClean="0">
                <a:solidFill>
                  <a:srgbClr val="006600"/>
                </a:solidFill>
                <a:latin typeface="Comic Sans MS" pitchFamily="66" charset="0"/>
              </a:rPr>
              <a:t>”</a:t>
            </a:r>
          </a:p>
          <a:p>
            <a:endParaRPr lang="ru-RU" dirty="0" smtClean="0">
              <a:solidFill>
                <a:srgbClr val="006600"/>
              </a:solidFill>
              <a:latin typeface="Comic Sans MS" pitchFamily="66" charset="0"/>
            </a:endParaRPr>
          </a:p>
          <a:p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С.Михалков</a:t>
            </a:r>
            <a:r>
              <a:rPr lang="en-US" dirty="0" smtClean="0">
                <a:solidFill>
                  <a:srgbClr val="006600"/>
                </a:solidFill>
                <a:latin typeface="Comic Sans MS" pitchFamily="66" charset="0"/>
              </a:rPr>
              <a:t>  “</a:t>
            </a:r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Моя улица</a:t>
            </a:r>
            <a:r>
              <a:rPr lang="en-US" dirty="0" smtClean="0">
                <a:solidFill>
                  <a:srgbClr val="006600"/>
                </a:solidFill>
                <a:latin typeface="Comic Sans MS" pitchFamily="66" charset="0"/>
              </a:rPr>
              <a:t>”</a:t>
            </a:r>
            <a:endParaRPr lang="ru-RU" dirty="0" smtClean="0">
              <a:solidFill>
                <a:srgbClr val="006600"/>
              </a:solidFill>
              <a:latin typeface="Comic Sans MS" pitchFamily="66" charset="0"/>
            </a:endParaRPr>
          </a:p>
          <a:p>
            <a:endParaRPr lang="ru-RU" dirty="0" smtClean="0">
              <a:solidFill>
                <a:srgbClr val="006600"/>
              </a:solidFill>
              <a:latin typeface="Comic Sans MS" pitchFamily="66" charset="0"/>
            </a:endParaRPr>
          </a:p>
          <a:p>
            <a:r>
              <a:rPr lang="ru-RU" dirty="0" err="1" smtClean="0">
                <a:solidFill>
                  <a:srgbClr val="006600"/>
                </a:solidFill>
                <a:latin typeface="Comic Sans MS" pitchFamily="66" charset="0"/>
              </a:rPr>
              <a:t>Г.Тумаринсон</a:t>
            </a:r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 </a:t>
            </a:r>
            <a:r>
              <a:rPr lang="en-US" dirty="0" smtClean="0">
                <a:solidFill>
                  <a:srgbClr val="006600"/>
                </a:solidFill>
                <a:latin typeface="Comic Sans MS" pitchFamily="66" charset="0"/>
              </a:rPr>
              <a:t>  “</a:t>
            </a:r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Новые дорожные</a:t>
            </a:r>
          </a:p>
          <a:p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 приключения Буратино</a:t>
            </a:r>
            <a:r>
              <a:rPr lang="en-US" dirty="0" smtClean="0">
                <a:solidFill>
                  <a:srgbClr val="006600"/>
                </a:solidFill>
                <a:latin typeface="Comic Sans MS" pitchFamily="66" charset="0"/>
              </a:rPr>
              <a:t>”</a:t>
            </a:r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 </a:t>
            </a:r>
            <a:endParaRPr lang="en-US" dirty="0" smtClean="0">
              <a:solidFill>
                <a:srgbClr val="0066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0"/>
                            </p:stCondLst>
                            <p:childTnLst>
                              <p:par>
                                <p:cTn id="10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91880" y="2420888"/>
            <a:ext cx="349005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800000"/>
                </a:solidFill>
                <a:latin typeface="Comic Sans MS" pitchFamily="66" charset="0"/>
              </a:rPr>
              <a:t>Стоп, машина! Стоп, мотор!</a:t>
            </a:r>
          </a:p>
          <a:p>
            <a:r>
              <a:rPr lang="ru-RU" dirty="0" smtClean="0">
                <a:solidFill>
                  <a:srgbClr val="800000"/>
                </a:solidFill>
                <a:latin typeface="Comic Sans MS" pitchFamily="66" charset="0"/>
              </a:rPr>
              <a:t>Тормози скорей шофер!</a:t>
            </a:r>
          </a:p>
          <a:p>
            <a:r>
              <a:rPr lang="ru-RU" dirty="0" smtClean="0">
                <a:solidFill>
                  <a:srgbClr val="800000"/>
                </a:solidFill>
                <a:latin typeface="Comic Sans MS" pitchFamily="66" charset="0"/>
              </a:rPr>
              <a:t>Красный глаз глядит в упор –</a:t>
            </a:r>
          </a:p>
          <a:p>
            <a:r>
              <a:rPr lang="ru-RU" dirty="0" smtClean="0">
                <a:solidFill>
                  <a:srgbClr val="800000"/>
                </a:solidFill>
                <a:latin typeface="Comic Sans MS" pitchFamily="66" charset="0"/>
              </a:rPr>
              <a:t>Это строгий светофор.</a:t>
            </a:r>
          </a:p>
          <a:p>
            <a:r>
              <a:rPr lang="ru-RU" dirty="0" smtClean="0">
                <a:solidFill>
                  <a:srgbClr val="800000"/>
                </a:solidFill>
                <a:latin typeface="Comic Sans MS" pitchFamily="66" charset="0"/>
              </a:rPr>
              <a:t>Вид он грозный напускает,</a:t>
            </a:r>
          </a:p>
          <a:p>
            <a:r>
              <a:rPr lang="ru-RU" dirty="0" smtClean="0">
                <a:solidFill>
                  <a:srgbClr val="800000"/>
                </a:solidFill>
                <a:latin typeface="Comic Sans MS" pitchFamily="66" charset="0"/>
              </a:rPr>
              <a:t>Дальше ехать не пускает…</a:t>
            </a:r>
            <a:endParaRPr lang="ru-RU" dirty="0">
              <a:solidFill>
                <a:srgbClr val="800000"/>
              </a:solidFill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11560" y="188640"/>
            <a:ext cx="4536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Comic Sans MS" pitchFamily="66" charset="0"/>
              </a:rPr>
              <a:t>Конструирование светофора из бумаги</a:t>
            </a:r>
            <a:endParaRPr lang="ru-RU" sz="24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  <p:pic>
        <p:nvPicPr>
          <p:cNvPr id="1026" name="Picture 2" descr="C:\Users\Якорь\Pictures\дедов юбилей\ДЕТСКИЙ САД №27\Новая папка\DSC066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188640"/>
            <a:ext cx="3348372" cy="223224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27" name="Picture 3" descr="C:\Users\Якорь\Pictures\дедов юбилей\ДЕТСКИЙ САД №27\Новая папка\DSC0664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1124744"/>
            <a:ext cx="3167844" cy="211189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28" name="Picture 4" descr="C:\Users\Якорь\Pictures\дедов юбилей\ДЕТСКИЙ САД №27\Новая папка\DSC0665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4217705"/>
            <a:ext cx="3744416" cy="249627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29" name="Picture 5" descr="C:\Users\Якорь\Pictures\дедов юбилей\ДЕТСКИЙ САД №27\Новая папка\DSC0666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3933056"/>
            <a:ext cx="3059832" cy="20398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68140" y="116632"/>
            <a:ext cx="614142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800000"/>
                </a:solidFill>
                <a:latin typeface="Comic Sans MS" pitchFamily="66" charset="0"/>
              </a:rPr>
              <a:t>Настольно – печатные игры для закрепления </a:t>
            </a:r>
          </a:p>
          <a:p>
            <a:pPr algn="ctr"/>
            <a:r>
              <a:rPr lang="ru-RU" sz="2000" b="1" dirty="0" smtClean="0">
                <a:solidFill>
                  <a:srgbClr val="800000"/>
                </a:solidFill>
                <a:latin typeface="Comic Sans MS" pitchFamily="66" charset="0"/>
              </a:rPr>
              <a:t>правил дорожного движения:</a:t>
            </a:r>
            <a:endParaRPr lang="ru-RU" sz="2000" b="1" dirty="0">
              <a:solidFill>
                <a:srgbClr val="800000"/>
              </a:solidFill>
              <a:latin typeface="Comic Sans MS" pitchFamily="66" charset="0"/>
            </a:endParaRPr>
          </a:p>
        </p:txBody>
      </p:sp>
      <p:pic>
        <p:nvPicPr>
          <p:cNvPr id="1026" name="Picture 2" descr="F:\DCIM\101MSDCF\DSC085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908720"/>
            <a:ext cx="4382544" cy="292169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4" name="TextBox 3"/>
          <p:cNvSpPr txBox="1"/>
          <p:nvPr/>
        </p:nvSpPr>
        <p:spPr>
          <a:xfrm>
            <a:off x="4219575" y="1052736"/>
            <a:ext cx="4939237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dirty="0" smtClean="0">
                <a:solidFill>
                  <a:srgbClr val="C00000"/>
                </a:solidFill>
                <a:latin typeface="Comic Sans MS" pitchFamily="66" charset="0"/>
              </a:rPr>
              <a:t>“</a:t>
            </a:r>
            <a:r>
              <a:rPr lang="ru-RU" dirty="0" smtClean="0">
                <a:solidFill>
                  <a:srgbClr val="C00000"/>
                </a:solidFill>
                <a:latin typeface="Comic Sans MS" pitchFamily="66" charset="0"/>
              </a:rPr>
              <a:t>Транспорт</a:t>
            </a:r>
            <a:r>
              <a:rPr lang="en-US" dirty="0" smtClean="0">
                <a:solidFill>
                  <a:srgbClr val="C00000"/>
                </a:solidFill>
                <a:latin typeface="Comic Sans MS" pitchFamily="66" charset="0"/>
              </a:rPr>
              <a:t>” – </a:t>
            </a:r>
            <a:r>
              <a:rPr lang="ru-RU" dirty="0" smtClean="0">
                <a:solidFill>
                  <a:srgbClr val="C00000"/>
                </a:solidFill>
                <a:latin typeface="Comic Sans MS" pitchFamily="66" charset="0"/>
              </a:rPr>
              <a:t>закрепление знаний об</a:t>
            </a:r>
          </a:p>
          <a:p>
            <a:pPr algn="r"/>
            <a:r>
              <a:rPr lang="ru-RU" dirty="0" smtClean="0">
                <a:solidFill>
                  <a:srgbClr val="C00000"/>
                </a:solidFill>
                <a:latin typeface="Comic Sans MS" pitchFamily="66" charset="0"/>
              </a:rPr>
              <a:t>                      основных видах транспорта,</a:t>
            </a:r>
          </a:p>
          <a:p>
            <a:pPr algn="r"/>
            <a:r>
              <a:rPr lang="ru-RU" dirty="0" smtClean="0">
                <a:solidFill>
                  <a:srgbClr val="C00000"/>
                </a:solidFill>
                <a:latin typeface="Comic Sans MS" pitchFamily="66" charset="0"/>
              </a:rPr>
              <a:t>                       его классификации.</a:t>
            </a:r>
          </a:p>
          <a:p>
            <a:pPr algn="r"/>
            <a:r>
              <a:rPr lang="en-US" dirty="0" smtClean="0">
                <a:solidFill>
                  <a:srgbClr val="C00000"/>
                </a:solidFill>
                <a:latin typeface="Comic Sans MS" pitchFamily="66" charset="0"/>
              </a:rPr>
              <a:t>“</a:t>
            </a:r>
            <a:r>
              <a:rPr lang="ru-RU" dirty="0" smtClean="0">
                <a:solidFill>
                  <a:srgbClr val="C00000"/>
                </a:solidFill>
                <a:latin typeface="Comic Sans MS" pitchFamily="66" charset="0"/>
              </a:rPr>
              <a:t>Чудо-техника</a:t>
            </a:r>
            <a:r>
              <a:rPr lang="en-US" dirty="0" smtClean="0">
                <a:solidFill>
                  <a:srgbClr val="C00000"/>
                </a:solidFill>
                <a:latin typeface="Comic Sans MS" pitchFamily="66" charset="0"/>
              </a:rPr>
              <a:t>”</a:t>
            </a:r>
            <a:r>
              <a:rPr lang="ru-RU" dirty="0" smtClean="0">
                <a:solidFill>
                  <a:srgbClr val="C00000"/>
                </a:solidFill>
                <a:latin typeface="Comic Sans MS" pitchFamily="66" charset="0"/>
              </a:rPr>
              <a:t> – </a:t>
            </a:r>
            <a:r>
              <a:rPr lang="ru-RU" dirty="0" err="1" smtClean="0">
                <a:solidFill>
                  <a:srgbClr val="C00000"/>
                </a:solidFill>
                <a:latin typeface="Comic Sans MS" pitchFamily="66" charset="0"/>
              </a:rPr>
              <a:t>развиваюшее</a:t>
            </a:r>
            <a:r>
              <a:rPr lang="ru-RU" dirty="0" smtClean="0">
                <a:solidFill>
                  <a:srgbClr val="C00000"/>
                </a:solidFill>
                <a:latin typeface="Comic Sans MS" pitchFamily="66" charset="0"/>
              </a:rPr>
              <a:t> лото.</a:t>
            </a:r>
          </a:p>
          <a:p>
            <a:pPr algn="r"/>
            <a:r>
              <a:rPr lang="ru-RU" dirty="0" smtClean="0">
                <a:solidFill>
                  <a:srgbClr val="C00000"/>
                </a:solidFill>
                <a:latin typeface="Comic Sans MS" pitchFamily="66" charset="0"/>
              </a:rPr>
              <a:t>                       Знакомство и закрепление</a:t>
            </a:r>
          </a:p>
          <a:p>
            <a:pPr algn="r"/>
            <a:r>
              <a:rPr lang="ru-RU" dirty="0" smtClean="0">
                <a:solidFill>
                  <a:srgbClr val="C00000"/>
                </a:solidFill>
                <a:latin typeface="Comic Sans MS" pitchFamily="66" charset="0"/>
              </a:rPr>
              <a:t>                        знаний о различных видах </a:t>
            </a:r>
          </a:p>
          <a:p>
            <a:pPr algn="r"/>
            <a:r>
              <a:rPr lang="ru-RU" dirty="0" smtClean="0">
                <a:solidFill>
                  <a:srgbClr val="C00000"/>
                </a:solidFill>
                <a:latin typeface="Comic Sans MS" pitchFamily="66" charset="0"/>
              </a:rPr>
              <a:t>                        транспорта, стальных </a:t>
            </a:r>
          </a:p>
          <a:p>
            <a:pPr algn="r"/>
            <a:r>
              <a:rPr lang="ru-RU" dirty="0" smtClean="0">
                <a:solidFill>
                  <a:srgbClr val="C00000"/>
                </a:solidFill>
                <a:latin typeface="Comic Sans MS" pitchFamily="66" charset="0"/>
              </a:rPr>
              <a:t>                         помощниках человека.</a:t>
            </a:r>
          </a:p>
          <a:p>
            <a:pPr algn="r"/>
            <a:r>
              <a:rPr lang="en-US" dirty="0" smtClean="0">
                <a:solidFill>
                  <a:srgbClr val="C00000"/>
                </a:solidFill>
                <a:latin typeface="Comic Sans MS" pitchFamily="66" charset="0"/>
              </a:rPr>
              <a:t>“</a:t>
            </a:r>
            <a:r>
              <a:rPr lang="ru-RU" dirty="0" smtClean="0">
                <a:solidFill>
                  <a:srgbClr val="C00000"/>
                </a:solidFill>
                <a:latin typeface="Comic Sans MS" pitchFamily="66" charset="0"/>
              </a:rPr>
              <a:t>Основы безопасности на дорогах</a:t>
            </a:r>
            <a:r>
              <a:rPr lang="en-US" dirty="0" smtClean="0">
                <a:solidFill>
                  <a:srgbClr val="C00000"/>
                </a:solidFill>
                <a:latin typeface="Comic Sans MS" pitchFamily="66" charset="0"/>
              </a:rPr>
              <a:t>” –</a:t>
            </a:r>
          </a:p>
          <a:p>
            <a:pPr algn="r"/>
            <a:r>
              <a:rPr lang="en-US" dirty="0" smtClean="0">
                <a:solidFill>
                  <a:srgbClr val="C00000"/>
                </a:solidFill>
                <a:latin typeface="Comic Sans MS" pitchFamily="66" charset="0"/>
              </a:rPr>
              <a:t>                     </a:t>
            </a:r>
            <a:r>
              <a:rPr lang="ru-RU" dirty="0" smtClean="0">
                <a:solidFill>
                  <a:srgbClr val="C00000"/>
                </a:solidFill>
                <a:latin typeface="Comic Sans MS" pitchFamily="66" charset="0"/>
              </a:rPr>
              <a:t>знакомство и закрепление</a:t>
            </a:r>
          </a:p>
          <a:p>
            <a:pPr algn="r"/>
            <a:r>
              <a:rPr lang="ru-RU" dirty="0" smtClean="0">
                <a:solidFill>
                  <a:srgbClr val="C00000"/>
                </a:solidFill>
                <a:latin typeface="Comic Sans MS" pitchFamily="66" charset="0"/>
              </a:rPr>
              <a:t>                     безопасного поведения</a:t>
            </a:r>
          </a:p>
          <a:p>
            <a:pPr algn="r"/>
            <a:r>
              <a:rPr lang="ru-RU" dirty="0" smtClean="0">
                <a:solidFill>
                  <a:srgbClr val="C00000"/>
                </a:solidFill>
                <a:latin typeface="Comic Sans MS" pitchFamily="66" charset="0"/>
              </a:rPr>
              <a:t>                     на городских и загородных</a:t>
            </a:r>
          </a:p>
          <a:p>
            <a:pPr algn="r"/>
            <a:r>
              <a:rPr lang="ru-RU" dirty="0" smtClean="0">
                <a:solidFill>
                  <a:srgbClr val="C00000"/>
                </a:solidFill>
                <a:latin typeface="Comic Sans MS" pitchFamily="66" charset="0"/>
              </a:rPr>
              <a:t>                     дорогах, на пешеходных </a:t>
            </a:r>
          </a:p>
          <a:p>
            <a:pPr algn="r"/>
            <a:r>
              <a:rPr lang="ru-RU" dirty="0" smtClean="0">
                <a:solidFill>
                  <a:srgbClr val="C00000"/>
                </a:solidFill>
                <a:latin typeface="Comic Sans MS" pitchFamily="66" charset="0"/>
              </a:rPr>
              <a:t>                      переходах.</a:t>
            </a:r>
          </a:p>
          <a:p>
            <a:endParaRPr lang="ru-RU" dirty="0" smtClean="0">
              <a:solidFill>
                <a:srgbClr val="C00000"/>
              </a:solidFill>
              <a:latin typeface="Comic Sans MS" pitchFamily="66" charset="0"/>
            </a:endParaRPr>
          </a:p>
          <a:p>
            <a:endParaRPr lang="ru-RU" dirty="0" smtClean="0">
              <a:solidFill>
                <a:srgbClr val="C00000"/>
              </a:solidFill>
              <a:latin typeface="Comic Sans MS" pitchFamily="66" charset="0"/>
            </a:endParaRPr>
          </a:p>
          <a:p>
            <a:r>
              <a:rPr lang="en-US" dirty="0" smtClean="0">
                <a:solidFill>
                  <a:srgbClr val="FFC000"/>
                </a:solidFill>
                <a:latin typeface="Comic Sans MS" pitchFamily="66" charset="0"/>
              </a:rPr>
              <a:t>“</a:t>
            </a:r>
            <a:endParaRPr lang="ru-RU" dirty="0" smtClean="0">
              <a:solidFill>
                <a:srgbClr val="FFC000"/>
              </a:solidFill>
              <a:latin typeface="Comic Sans MS" pitchFamily="66" charset="0"/>
            </a:endParaRP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4581128"/>
            <a:ext cx="6726521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6600"/>
                </a:solidFill>
                <a:latin typeface="Comic Sans MS" pitchFamily="66" charset="0"/>
              </a:rPr>
              <a:t>“</a:t>
            </a:r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Правила дорожного движения</a:t>
            </a:r>
            <a:r>
              <a:rPr lang="en-US" dirty="0" smtClean="0">
                <a:solidFill>
                  <a:srgbClr val="006600"/>
                </a:solidFill>
                <a:latin typeface="Comic Sans MS" pitchFamily="66" charset="0"/>
              </a:rPr>
              <a:t> </a:t>
            </a:r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для маленьких</a:t>
            </a:r>
            <a:r>
              <a:rPr lang="en-US" dirty="0" smtClean="0">
                <a:solidFill>
                  <a:srgbClr val="006600"/>
                </a:solidFill>
                <a:latin typeface="Comic Sans MS" pitchFamily="66" charset="0"/>
              </a:rPr>
              <a:t>” –</a:t>
            </a:r>
          </a:p>
          <a:p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как правильно  вести себя на дороге, знакомство с </a:t>
            </a:r>
          </a:p>
          <a:p>
            <a:pPr algn="ctr"/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дорожными знаками.</a:t>
            </a:r>
          </a:p>
          <a:p>
            <a:r>
              <a:rPr lang="en-US" dirty="0" smtClean="0">
                <a:solidFill>
                  <a:srgbClr val="006600"/>
                </a:solidFill>
                <a:latin typeface="Comic Sans MS" pitchFamily="66" charset="0"/>
              </a:rPr>
              <a:t>“</a:t>
            </a:r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Дорожные знаки</a:t>
            </a:r>
            <a:r>
              <a:rPr lang="en-US" dirty="0" smtClean="0">
                <a:solidFill>
                  <a:srgbClr val="006600"/>
                </a:solidFill>
                <a:latin typeface="Comic Sans MS" pitchFamily="66" charset="0"/>
              </a:rPr>
              <a:t>”</a:t>
            </a:r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 – знакомим с дорожными знаками,</a:t>
            </a:r>
          </a:p>
          <a:p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опознавательными знаками транспортных средств.</a:t>
            </a:r>
          </a:p>
          <a:p>
            <a:r>
              <a:rPr lang="en-US" dirty="0" smtClean="0">
                <a:solidFill>
                  <a:srgbClr val="006600"/>
                </a:solidFill>
                <a:latin typeface="Comic Sans MS" pitchFamily="66" charset="0"/>
              </a:rPr>
              <a:t>“</a:t>
            </a:r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Мы спешим в школу</a:t>
            </a:r>
            <a:r>
              <a:rPr lang="en-US" dirty="0" smtClean="0">
                <a:solidFill>
                  <a:srgbClr val="006600"/>
                </a:solidFill>
                <a:latin typeface="Comic Sans MS" pitchFamily="66" charset="0"/>
              </a:rPr>
              <a:t>”</a:t>
            </a:r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 – знакомство и закрепление правил</a:t>
            </a:r>
          </a:p>
          <a:p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дорожного движения, изучение дорожных знаков.</a:t>
            </a:r>
            <a:endParaRPr lang="ru-RU" dirty="0">
              <a:solidFill>
                <a:srgbClr val="0066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4041" y="836712"/>
            <a:ext cx="3608680" cy="42780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006600"/>
                </a:solidFill>
                <a:latin typeface="Comic Sans MS" pitchFamily="66" charset="0"/>
              </a:rPr>
              <a:t>Так же используются </a:t>
            </a:r>
            <a:endParaRPr lang="en-US" sz="2000" dirty="0" smtClean="0">
              <a:solidFill>
                <a:srgbClr val="006600"/>
              </a:solidFill>
              <a:latin typeface="Comic Sans MS" pitchFamily="66" charset="0"/>
            </a:endParaRPr>
          </a:p>
          <a:p>
            <a:pPr algn="ctr"/>
            <a:r>
              <a:rPr lang="ru-RU" sz="2000" b="1" dirty="0" smtClean="0">
                <a:solidFill>
                  <a:srgbClr val="006600"/>
                </a:solidFill>
                <a:latin typeface="Comic Sans MS" pitchFamily="66" charset="0"/>
              </a:rPr>
              <a:t>подвижные игры</a:t>
            </a:r>
            <a:r>
              <a:rPr lang="ru-RU" sz="2000" dirty="0" smtClean="0">
                <a:solidFill>
                  <a:srgbClr val="006600"/>
                </a:solidFill>
                <a:latin typeface="Comic Sans MS" pitchFamily="66" charset="0"/>
              </a:rPr>
              <a:t>:</a:t>
            </a:r>
          </a:p>
          <a:p>
            <a:pPr algn="ctr"/>
            <a:r>
              <a:rPr lang="ru-RU" sz="2000" dirty="0" smtClean="0">
                <a:solidFill>
                  <a:srgbClr val="006600"/>
                </a:solidFill>
                <a:latin typeface="Comic Sans MS" pitchFamily="66" charset="0"/>
              </a:rPr>
              <a:t> </a:t>
            </a:r>
            <a:r>
              <a:rPr lang="en-US" sz="2000" dirty="0" smtClean="0">
                <a:solidFill>
                  <a:srgbClr val="006600"/>
                </a:solidFill>
                <a:latin typeface="Comic Sans MS" pitchFamily="66" charset="0"/>
              </a:rPr>
              <a:t>“</a:t>
            </a:r>
            <a:r>
              <a:rPr lang="ru-RU" sz="2000" dirty="0" smtClean="0">
                <a:solidFill>
                  <a:srgbClr val="006600"/>
                </a:solidFill>
                <a:latin typeface="Comic Sans MS" pitchFamily="66" charset="0"/>
              </a:rPr>
              <a:t>Воробушки и автомобиль</a:t>
            </a:r>
            <a:r>
              <a:rPr lang="en-US" sz="2000" dirty="0" smtClean="0">
                <a:solidFill>
                  <a:srgbClr val="006600"/>
                </a:solidFill>
                <a:latin typeface="Comic Sans MS" pitchFamily="66" charset="0"/>
              </a:rPr>
              <a:t>”</a:t>
            </a:r>
          </a:p>
          <a:p>
            <a:pPr algn="ctr"/>
            <a:r>
              <a:rPr lang="en-US" sz="2000" dirty="0" smtClean="0">
                <a:solidFill>
                  <a:srgbClr val="006600"/>
                </a:solidFill>
                <a:latin typeface="Comic Sans MS" pitchFamily="66" charset="0"/>
              </a:rPr>
              <a:t>“</a:t>
            </a:r>
            <a:r>
              <a:rPr lang="ru-RU" sz="2000" dirty="0" smtClean="0">
                <a:solidFill>
                  <a:srgbClr val="006600"/>
                </a:solidFill>
                <a:latin typeface="Comic Sans MS" pitchFamily="66" charset="0"/>
              </a:rPr>
              <a:t> Машины</a:t>
            </a:r>
            <a:r>
              <a:rPr lang="en-US" sz="2000" dirty="0" smtClean="0">
                <a:solidFill>
                  <a:srgbClr val="006600"/>
                </a:solidFill>
                <a:latin typeface="Comic Sans MS" pitchFamily="66" charset="0"/>
              </a:rPr>
              <a:t>”</a:t>
            </a:r>
          </a:p>
          <a:p>
            <a:pPr algn="ctr"/>
            <a:r>
              <a:rPr lang="en-US" sz="2000" dirty="0" smtClean="0">
                <a:solidFill>
                  <a:srgbClr val="006600"/>
                </a:solidFill>
                <a:latin typeface="Comic Sans MS" pitchFamily="66" charset="0"/>
              </a:rPr>
              <a:t>“</a:t>
            </a:r>
            <a:r>
              <a:rPr lang="ru-RU" sz="2000" dirty="0" smtClean="0">
                <a:solidFill>
                  <a:srgbClr val="006600"/>
                </a:solidFill>
                <a:latin typeface="Comic Sans MS" pitchFamily="66" charset="0"/>
              </a:rPr>
              <a:t>Цветные автомобили</a:t>
            </a:r>
            <a:r>
              <a:rPr lang="en-US" sz="2000" dirty="0" smtClean="0">
                <a:solidFill>
                  <a:srgbClr val="006600"/>
                </a:solidFill>
                <a:latin typeface="Comic Sans MS" pitchFamily="66" charset="0"/>
              </a:rPr>
              <a:t>”</a:t>
            </a:r>
          </a:p>
          <a:p>
            <a:pPr algn="ctr"/>
            <a:endParaRPr lang="ru-RU" sz="2000" b="1" dirty="0" smtClean="0">
              <a:solidFill>
                <a:srgbClr val="006600"/>
              </a:solidFill>
              <a:latin typeface="Comic Sans MS" pitchFamily="66" charset="0"/>
            </a:endParaRPr>
          </a:p>
          <a:p>
            <a:pPr algn="ctr"/>
            <a:r>
              <a:rPr lang="ru-RU" sz="2000" b="1" dirty="0" smtClean="0">
                <a:solidFill>
                  <a:srgbClr val="006600"/>
                </a:solidFill>
                <a:latin typeface="Comic Sans MS" pitchFamily="66" charset="0"/>
              </a:rPr>
              <a:t>Сюжетно-ролевые игры</a:t>
            </a:r>
          </a:p>
          <a:p>
            <a:pPr algn="ctr"/>
            <a:r>
              <a:rPr lang="en-US" sz="2000" dirty="0" smtClean="0">
                <a:solidFill>
                  <a:srgbClr val="006600"/>
                </a:solidFill>
                <a:latin typeface="Comic Sans MS" pitchFamily="66" charset="0"/>
              </a:rPr>
              <a:t>“</a:t>
            </a:r>
            <a:r>
              <a:rPr lang="ru-RU" sz="2000" dirty="0" smtClean="0">
                <a:solidFill>
                  <a:srgbClr val="006600"/>
                </a:solidFill>
                <a:latin typeface="Comic Sans MS" pitchFamily="66" charset="0"/>
              </a:rPr>
              <a:t>Улица</a:t>
            </a:r>
            <a:r>
              <a:rPr lang="en-US" sz="2000" dirty="0" smtClean="0">
                <a:solidFill>
                  <a:srgbClr val="006600"/>
                </a:solidFill>
                <a:latin typeface="Comic Sans MS" pitchFamily="66" charset="0"/>
              </a:rPr>
              <a:t>”</a:t>
            </a:r>
          </a:p>
          <a:p>
            <a:pPr algn="ctr"/>
            <a:r>
              <a:rPr lang="en-US" sz="2000" dirty="0" smtClean="0">
                <a:solidFill>
                  <a:srgbClr val="006600"/>
                </a:solidFill>
                <a:latin typeface="Comic Sans MS" pitchFamily="66" charset="0"/>
              </a:rPr>
              <a:t>“</a:t>
            </a:r>
            <a:r>
              <a:rPr lang="ru-RU" sz="2000" dirty="0" smtClean="0">
                <a:solidFill>
                  <a:srgbClr val="006600"/>
                </a:solidFill>
                <a:latin typeface="Comic Sans MS" pitchFamily="66" charset="0"/>
              </a:rPr>
              <a:t>По дороге в зоопарк</a:t>
            </a:r>
            <a:r>
              <a:rPr lang="en-US" sz="2000" dirty="0" smtClean="0">
                <a:solidFill>
                  <a:srgbClr val="006600"/>
                </a:solidFill>
                <a:latin typeface="Comic Sans MS" pitchFamily="66" charset="0"/>
              </a:rPr>
              <a:t>”</a:t>
            </a:r>
            <a:r>
              <a:rPr lang="ru-RU" sz="2000" dirty="0" smtClean="0">
                <a:solidFill>
                  <a:srgbClr val="006600"/>
                </a:solidFill>
                <a:latin typeface="Comic Sans MS" pitchFamily="66" charset="0"/>
              </a:rPr>
              <a:t>,</a:t>
            </a:r>
          </a:p>
          <a:p>
            <a:pPr algn="ctr"/>
            <a:r>
              <a:rPr lang="ru-RU" sz="2000" dirty="0" smtClean="0">
                <a:solidFill>
                  <a:srgbClr val="006600"/>
                </a:solidFill>
                <a:latin typeface="Comic Sans MS" pitchFamily="66" charset="0"/>
              </a:rPr>
              <a:t>и др.</a:t>
            </a:r>
            <a:endParaRPr lang="en-US" sz="2000" dirty="0" smtClean="0">
              <a:solidFill>
                <a:srgbClr val="006600"/>
              </a:solidFill>
              <a:latin typeface="Comic Sans MS" pitchFamily="66" charset="0"/>
            </a:endParaRPr>
          </a:p>
          <a:p>
            <a:pPr algn="ctr"/>
            <a:endParaRPr lang="en-US" dirty="0" smtClean="0">
              <a:solidFill>
                <a:srgbClr val="006600"/>
              </a:solidFill>
              <a:latin typeface="Comic Sans MS" pitchFamily="66" charset="0"/>
            </a:endParaRPr>
          </a:p>
          <a:p>
            <a:pPr algn="ctr"/>
            <a:endParaRPr lang="en-US" dirty="0" smtClean="0">
              <a:solidFill>
                <a:srgbClr val="006600"/>
              </a:solidFill>
              <a:latin typeface="Comic Sans MS" pitchFamily="66" charset="0"/>
            </a:endParaRPr>
          </a:p>
          <a:p>
            <a:pPr algn="ctr"/>
            <a:endParaRPr lang="en-US" dirty="0" smtClean="0">
              <a:solidFill>
                <a:srgbClr val="006600"/>
              </a:solidFill>
              <a:latin typeface="Comic Sans MS" pitchFamily="66" charset="0"/>
            </a:endParaRPr>
          </a:p>
          <a:p>
            <a:endParaRPr lang="ru-RU" dirty="0"/>
          </a:p>
        </p:txBody>
      </p:sp>
      <p:pic>
        <p:nvPicPr>
          <p:cNvPr id="2050" name="Picture 2" descr="Картинка 4 из 46004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11960" y="-387424"/>
            <a:ext cx="4587230" cy="4519438"/>
          </a:xfrm>
          <a:prstGeom prst="rect">
            <a:avLst/>
          </a:prstGeom>
          <a:noFill/>
        </p:spPr>
      </p:pic>
      <p:pic>
        <p:nvPicPr>
          <p:cNvPr id="2052" name="Picture 4" descr="http://im8-tub-ru.yandex.net/i?id=407115409-40-7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4509120"/>
            <a:ext cx="1774388" cy="1478657"/>
          </a:xfrm>
          <a:prstGeom prst="rect">
            <a:avLst/>
          </a:prstGeom>
          <a:noFill/>
        </p:spPr>
      </p:pic>
      <p:pic>
        <p:nvPicPr>
          <p:cNvPr id="2054" name="Picture 6" descr="http://im2-tub-ru.yandex.net/i?id=431637270-02-7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03848" y="3789040"/>
            <a:ext cx="1886428" cy="1483990"/>
          </a:xfrm>
          <a:prstGeom prst="rect">
            <a:avLst/>
          </a:prstGeom>
          <a:noFill/>
        </p:spPr>
      </p:pic>
      <p:pic>
        <p:nvPicPr>
          <p:cNvPr id="2056" name="Picture 8" descr="Картинка 8 из 49970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96000" y="3803010"/>
            <a:ext cx="2796480" cy="1756539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хническая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232</TotalTime>
  <Words>436</Words>
  <Application>Microsoft Office PowerPoint</Application>
  <PresentationFormat>Экран (4:3)</PresentationFormat>
  <Paragraphs>98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Техническая</vt:lpstr>
      <vt:lpstr>Для чего нам светофор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Для чего нам светофор</dc:title>
  <dc:creator>Якорь</dc:creator>
  <cp:lastModifiedBy>ADMIN</cp:lastModifiedBy>
  <cp:revision>42</cp:revision>
  <dcterms:created xsi:type="dcterms:W3CDTF">2012-01-14T10:43:01Z</dcterms:created>
  <dcterms:modified xsi:type="dcterms:W3CDTF">2018-11-06T12:34:37Z</dcterms:modified>
</cp:coreProperties>
</file>